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0" r:id="rId6"/>
    <p:sldId id="261" r:id="rId7"/>
    <p:sldId id="262" r:id="rId8"/>
    <p:sldId id="264" r:id="rId9"/>
    <p:sldId id="265" r:id="rId10"/>
    <p:sldId id="272" r:id="rId11"/>
    <p:sldId id="273" r:id="rId12"/>
    <p:sldId id="274" r:id="rId13"/>
    <p:sldId id="275" r:id="rId14"/>
    <p:sldId id="270" r:id="rId15"/>
    <p:sldId id="271" r:id="rId16"/>
  </p:sldIdLst>
  <p:sldSz cx="9144000" cy="5143500" type="screen16x9"/>
  <p:notesSz cx="6858000" cy="9144000"/>
  <p:embeddedFontLst>
    <p:embeddedFont>
      <p:font typeface="Average" charset="0"/>
      <p:regular r:id="rId18"/>
    </p:embeddedFont>
    <p:embeddedFont>
      <p:font typeface="Montserrat" charset="0"/>
      <p:regular r:id="rId19"/>
      <p:bold r:id="rId20"/>
      <p:italic r:id="rId21"/>
      <p:boldItalic r:id="rId22"/>
    </p:embeddedFont>
    <p:embeddedFont>
      <p:font typeface="Nunito" charset="0"/>
      <p:regular r:id="rId23"/>
      <p:bold r:id="rId24"/>
      <p:italic r:id="rId25"/>
      <p:boldItalic r:id="rId26"/>
    </p:embeddedFont>
    <p:embeddedFont>
      <p:font typeface="Lato" charset="0"/>
      <p:regular r:id="rId27"/>
      <p:bold r:id="rId28"/>
      <p:italic r:id="rId29"/>
      <p:boldItalic r:id="rId30"/>
    </p:embeddedFont>
    <p:embeddedFont>
      <p:font typeface="Lucida Fax" pitchFamily="18" charset="0"/>
      <p:regular r:id="rId31"/>
      <p:bold r:id="rId32"/>
      <p:italic r:id="rId33"/>
      <p:boldItalic r:id="rId34"/>
    </p:embeddedFont>
    <p:embeddedFont>
      <p:font typeface="Roboto" charset="0"/>
      <p:regular r:id="rId35"/>
      <p:bold r:id="rId36"/>
      <p:italic r:id="rId37"/>
      <p:boldItalic r:id="rId38"/>
    </p:embeddedFont>
    <p:embeddedFont>
      <p:font typeface="Impact" pitchFamily="3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7059" autoAdjust="0"/>
    <p:restoredTop sz="94660"/>
  </p:normalViewPr>
  <p:slideViewPr>
    <p:cSldViewPr snapToGrid="0">
      <p:cViewPr varScale="1">
        <p:scale>
          <a:sx n="91" d="100"/>
          <a:sy n="91" d="100"/>
        </p:scale>
        <p:origin x="-726"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f87997393_0_1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f87997393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f87997393_0_1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f87997393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14.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6.xml"/><Relationship Id="rId5" Type="http://schemas.openxmlformats.org/officeDocument/2006/relationships/slide" Target="slide5.xml"/><Relationship Id="rId4" Type="http://schemas.openxmlformats.org/officeDocument/2006/relationships/slide" Target="slide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4.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4893600" y="1377825"/>
            <a:ext cx="42504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latin typeface="Average"/>
                <a:ea typeface="Average"/>
                <a:cs typeface="Average"/>
                <a:sym typeface="Average"/>
              </a:rPr>
              <a:t>TRAVEL</a:t>
            </a:r>
            <a:r>
              <a:rPr lang="en-GB" b="1" dirty="0" smtClean="0">
                <a:latin typeface="Average"/>
                <a:ea typeface="Average"/>
                <a:cs typeface="Average"/>
                <a:sym typeface="Average"/>
              </a:rPr>
              <a:t>ON </a:t>
            </a:r>
            <a:endParaRPr b="1">
              <a:latin typeface="Average"/>
              <a:ea typeface="Average"/>
              <a:cs typeface="Average"/>
              <a:sym typeface="Average"/>
            </a:endParaRPr>
          </a:p>
          <a:p>
            <a:pPr marL="0" lvl="0" indent="0" algn="l" rtl="0">
              <a:spcBef>
                <a:spcPts val="0"/>
              </a:spcBef>
              <a:spcAft>
                <a:spcPts val="0"/>
              </a:spcAft>
              <a:buNone/>
            </a:pPr>
            <a:r>
              <a:rPr lang="en-GB" b="1" dirty="0">
                <a:latin typeface="Average"/>
                <a:ea typeface="Average"/>
                <a:cs typeface="Average"/>
                <a:sym typeface="Average"/>
              </a:rPr>
              <a:t>PRESENTATION</a:t>
            </a:r>
            <a:endParaRPr b="1">
              <a:latin typeface="Average"/>
              <a:ea typeface="Average"/>
              <a:cs typeface="Average"/>
              <a:sym typeface="Average"/>
            </a:endParaRPr>
          </a:p>
        </p:txBody>
      </p:sp>
      <p:pic>
        <p:nvPicPr>
          <p:cNvPr id="229" name="Google Shape;229;p17"/>
          <p:cNvPicPr preferRelativeResize="0"/>
          <p:nvPr/>
        </p:nvPicPr>
        <p:blipFill>
          <a:blip r:embed="rId3">
            <a:alphaModFix/>
          </a:blip>
          <a:stretch>
            <a:fillRect/>
          </a:stretch>
        </p:blipFill>
        <p:spPr>
          <a:xfrm>
            <a:off x="0" y="0"/>
            <a:ext cx="4782208"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600" b="1" i="1" dirty="0" smtClean="0"/>
              <a:t>List screen also has the feature of swift refresh. </a:t>
            </a:r>
            <a:r>
              <a:rPr lang="en-US" sz="1600" b="1" i="1" dirty="0" smtClean="0"/>
              <a:t>Hence</a:t>
            </a:r>
            <a:r>
              <a:rPr lang="en-US" sz="1600" b="1" i="1" dirty="0" smtClean="0"/>
              <a:t>, by swiping from top to down,</a:t>
            </a:r>
            <a:br>
              <a:rPr lang="en-US" sz="1600" b="1" i="1" dirty="0" smtClean="0"/>
            </a:br>
            <a:r>
              <a:rPr lang="en-US" sz="1600" b="1" i="1" dirty="0" smtClean="0"/>
              <a:t>the user can refresh the list.</a:t>
            </a:r>
            <a:endParaRPr lang="en-US" sz="1600" b="1" i="1" dirty="0"/>
          </a:p>
        </p:txBody>
      </p:sp>
      <p:sp>
        <p:nvSpPr>
          <p:cNvPr id="3" name="Title 2"/>
          <p:cNvSpPr>
            <a:spLocks noGrp="1"/>
          </p:cNvSpPr>
          <p:nvPr>
            <p:ph type="title" idx="2"/>
          </p:nvPr>
        </p:nvSpPr>
        <p:spPr/>
        <p:txBody>
          <a:bodyPr/>
          <a:lstStyle/>
          <a:p>
            <a:r>
              <a:rPr lang="en-US" dirty="0" smtClean="0"/>
              <a:t>●  </a:t>
            </a:r>
            <a:r>
              <a:rPr lang="en-US" sz="2000" b="1" dirty="0" smtClean="0"/>
              <a:t>Swift refresh</a:t>
            </a:r>
            <a:endParaRPr lang="en-US" sz="2000" b="1" dirty="0"/>
          </a:p>
        </p:txBody>
      </p:sp>
      <p:pic>
        <p:nvPicPr>
          <p:cNvPr id="3074" name="Picture 2" descr="C:\Users\Harshit\Downloads\WhatsApp Image 2021-05-08 at 3.25.47 PM.jpeg"/>
          <p:cNvPicPr>
            <a:picLocks noChangeAspect="1" noChangeArrowheads="1"/>
          </p:cNvPicPr>
          <p:nvPr/>
        </p:nvPicPr>
        <p:blipFill>
          <a:blip r:embed="rId2"/>
          <a:srcRect/>
          <a:stretch>
            <a:fillRect/>
          </a:stretch>
        </p:blipFill>
        <p:spPr bwMode="auto">
          <a:xfrm>
            <a:off x="5889376" y="0"/>
            <a:ext cx="2473277" cy="51435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400" b="1" i="1" dirty="0" smtClean="0"/>
              <a:t>Every blog in the list screen is followed by the detail screen. The blueprint of the</a:t>
            </a:r>
            <a:br>
              <a:rPr lang="en-US" sz="1400" b="1" i="1" dirty="0" smtClean="0"/>
            </a:br>
            <a:r>
              <a:rPr lang="en-US" sz="1400" b="1" i="1" dirty="0" smtClean="0"/>
              <a:t>detail screen is given below. In this detail screen, users will see the whole blog</a:t>
            </a:r>
            <a:br>
              <a:rPr lang="en-US" sz="1400" b="1" i="1" dirty="0" smtClean="0"/>
            </a:br>
            <a:r>
              <a:rPr lang="en-US" sz="1400" b="1" i="1" dirty="0" smtClean="0"/>
              <a:t>content.</a:t>
            </a:r>
            <a:endParaRPr lang="en-US" sz="1400" b="1" i="1" dirty="0"/>
          </a:p>
        </p:txBody>
      </p:sp>
      <p:sp>
        <p:nvSpPr>
          <p:cNvPr id="3" name="Title 2"/>
          <p:cNvSpPr>
            <a:spLocks noGrp="1"/>
          </p:cNvSpPr>
          <p:nvPr>
            <p:ph type="title" idx="2"/>
          </p:nvPr>
        </p:nvSpPr>
        <p:spPr/>
        <p:txBody>
          <a:bodyPr/>
          <a:lstStyle/>
          <a:p>
            <a:r>
              <a:rPr lang="en-US" sz="1800" b="1" dirty="0" smtClean="0"/>
              <a:t>● Detail Screen:</a:t>
            </a:r>
            <a:endParaRPr lang="en-US" sz="1800" b="1" dirty="0"/>
          </a:p>
        </p:txBody>
      </p:sp>
      <p:sp>
        <p:nvSpPr>
          <p:cNvPr id="4" name="Text Placeholder 3"/>
          <p:cNvSpPr>
            <a:spLocks noGrp="1"/>
          </p:cNvSpPr>
          <p:nvPr>
            <p:ph type="body" idx="1"/>
          </p:nvPr>
        </p:nvSpPr>
        <p:spPr>
          <a:xfrm>
            <a:off x="702850" y="3625274"/>
            <a:ext cx="3333300" cy="1325097"/>
          </a:xfrm>
        </p:spPr>
        <p:txBody>
          <a:bodyPr/>
          <a:lstStyle/>
          <a:p>
            <a:r>
              <a:rPr lang="en-US" dirty="0" smtClean="0"/>
              <a:t>With the content of three blogs, there will be an image of the user as well as</a:t>
            </a:r>
          </a:p>
          <a:p>
            <a:r>
              <a:rPr lang="en-US" dirty="0" smtClean="0"/>
              <a:t>the rating of the blog with the stars for rating. It will also show the number of people</a:t>
            </a:r>
          </a:p>
          <a:p>
            <a:r>
              <a:rPr lang="en-US" dirty="0" smtClean="0"/>
              <a:t>who have given their rating.</a:t>
            </a:r>
            <a:endParaRPr lang="en-US" dirty="0"/>
          </a:p>
        </p:txBody>
      </p:sp>
      <p:pic>
        <p:nvPicPr>
          <p:cNvPr id="4098" name="Picture 2" descr="C:\Users\Harshit\Downloads\WhatsApp Image 2021-05-08 at 3.29.29 PM.jpeg"/>
          <p:cNvPicPr>
            <a:picLocks noChangeAspect="1" noChangeArrowheads="1"/>
          </p:cNvPicPr>
          <p:nvPr/>
        </p:nvPicPr>
        <p:blipFill>
          <a:blip r:embed="rId2"/>
          <a:srcRect/>
          <a:stretch>
            <a:fillRect/>
          </a:stretch>
        </p:blipFill>
        <p:spPr bwMode="auto">
          <a:xfrm>
            <a:off x="5140266" y="0"/>
            <a:ext cx="2942189" cy="5143499"/>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400" b="1" i="1" dirty="0" smtClean="0"/>
              <a:t>In the list screen there is a feature of sorting for user convenience. Users can sort the</a:t>
            </a:r>
            <a:br>
              <a:rPr lang="en-US" sz="1400" b="1" i="1" dirty="0" smtClean="0"/>
            </a:br>
            <a:r>
              <a:rPr lang="en-US" sz="1400" b="1" i="1" dirty="0" smtClean="0"/>
              <a:t>list according to the date of the blog release or by the title of the blogs. This will help</a:t>
            </a:r>
            <a:br>
              <a:rPr lang="en-US" sz="1400" b="1" i="1" dirty="0" smtClean="0"/>
            </a:br>
            <a:r>
              <a:rPr lang="en-US" sz="1400" b="1" i="1" dirty="0" smtClean="0"/>
              <a:t>the user to find the blog easily.</a:t>
            </a:r>
            <a:endParaRPr lang="en-US" sz="1400" b="1" i="1" dirty="0"/>
          </a:p>
        </p:txBody>
      </p:sp>
      <p:sp>
        <p:nvSpPr>
          <p:cNvPr id="3" name="Title 2"/>
          <p:cNvSpPr>
            <a:spLocks noGrp="1"/>
          </p:cNvSpPr>
          <p:nvPr>
            <p:ph type="title" idx="2"/>
          </p:nvPr>
        </p:nvSpPr>
        <p:spPr/>
        <p:txBody>
          <a:bodyPr/>
          <a:lstStyle/>
          <a:p>
            <a:r>
              <a:rPr lang="en-US" dirty="0" smtClean="0"/>
              <a:t>● </a:t>
            </a:r>
            <a:r>
              <a:rPr lang="en-US" sz="1800" b="1" dirty="0" smtClean="0"/>
              <a:t>Sort the blogs:</a:t>
            </a:r>
            <a:endParaRPr lang="en-US" sz="1800" b="1" dirty="0"/>
          </a:p>
        </p:txBody>
      </p:sp>
      <p:pic>
        <p:nvPicPr>
          <p:cNvPr id="5122" name="Picture 2" descr="C:\Users\Harshit\Downloads\WhatsApp Image 2021-05-08 at 3.32.04 PM.jpeg"/>
          <p:cNvPicPr>
            <a:picLocks noChangeAspect="1" noChangeArrowheads="1"/>
          </p:cNvPicPr>
          <p:nvPr/>
        </p:nvPicPr>
        <p:blipFill>
          <a:blip r:embed="rId2"/>
          <a:srcRect/>
          <a:stretch>
            <a:fillRect/>
          </a:stretch>
        </p:blipFill>
        <p:spPr bwMode="auto">
          <a:xfrm>
            <a:off x="4247556" y="0"/>
            <a:ext cx="2477690" cy="5143500"/>
          </a:xfrm>
          <a:prstGeom prst="rect">
            <a:avLst/>
          </a:prstGeom>
          <a:noFill/>
        </p:spPr>
      </p:pic>
      <p:pic>
        <p:nvPicPr>
          <p:cNvPr id="5123" name="Picture 3" descr="C:\Users\Harshit\Downloads\WhatsApp Image 2021-05-08 at 3.32.28 PM.jpeg"/>
          <p:cNvPicPr>
            <a:picLocks noChangeAspect="1" noChangeArrowheads="1"/>
          </p:cNvPicPr>
          <p:nvPr/>
        </p:nvPicPr>
        <p:blipFill>
          <a:blip r:embed="rId3"/>
          <a:srcRect/>
          <a:stretch>
            <a:fillRect/>
          </a:stretch>
        </p:blipFill>
        <p:spPr bwMode="auto">
          <a:xfrm>
            <a:off x="6679501" y="0"/>
            <a:ext cx="2464499" cy="5143500"/>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400" b="1" i="1" dirty="0" smtClean="0"/>
              <a:t>We add another convenient feature for the users i.e. searching by alphabets. In the</a:t>
            </a:r>
            <a:br>
              <a:rPr lang="en-US" sz="1400" b="1" i="1" dirty="0" smtClean="0"/>
            </a:br>
            <a:r>
              <a:rPr lang="en-US" sz="1400" b="1" i="1" dirty="0" smtClean="0"/>
              <a:t>list screen users will find a search symbol at the top right corner of the screen.</a:t>
            </a:r>
            <a:endParaRPr lang="en-US" sz="1400" b="1" i="1" dirty="0"/>
          </a:p>
        </p:txBody>
      </p:sp>
      <p:sp>
        <p:nvSpPr>
          <p:cNvPr id="3" name="Title 2"/>
          <p:cNvSpPr>
            <a:spLocks noGrp="1"/>
          </p:cNvSpPr>
          <p:nvPr>
            <p:ph type="title" idx="2"/>
          </p:nvPr>
        </p:nvSpPr>
        <p:spPr/>
        <p:txBody>
          <a:bodyPr/>
          <a:lstStyle/>
          <a:p>
            <a:r>
              <a:rPr lang="en-US" sz="1800" b="1" dirty="0" smtClean="0"/>
              <a:t>● Search the blog :</a:t>
            </a:r>
            <a:endParaRPr lang="en-US" sz="1800" b="1" dirty="0"/>
          </a:p>
        </p:txBody>
      </p:sp>
      <p:sp>
        <p:nvSpPr>
          <p:cNvPr id="4" name="Text Placeholder 3"/>
          <p:cNvSpPr>
            <a:spLocks noGrp="1"/>
          </p:cNvSpPr>
          <p:nvPr>
            <p:ph type="body" idx="1"/>
          </p:nvPr>
        </p:nvSpPr>
        <p:spPr/>
        <p:txBody>
          <a:bodyPr/>
          <a:lstStyle/>
          <a:p>
            <a:pPr>
              <a:buNone/>
            </a:pPr>
            <a:r>
              <a:rPr lang="en-US" dirty="0" smtClean="0"/>
              <a:t>        By tapping </a:t>
            </a:r>
            <a:r>
              <a:rPr lang="en-US" dirty="0" smtClean="0"/>
              <a:t>on the search symbol, an </a:t>
            </a:r>
            <a:r>
              <a:rPr lang="en-US" dirty="0" smtClean="0"/>
              <a:t>editable field </a:t>
            </a:r>
            <a:r>
              <a:rPr lang="en-US" dirty="0" smtClean="0"/>
              <a:t>will generate where the user can </a:t>
            </a:r>
            <a:r>
              <a:rPr lang="en-US" dirty="0" smtClean="0"/>
              <a:t>enter the </a:t>
            </a:r>
            <a:r>
              <a:rPr lang="en-US" dirty="0" smtClean="0"/>
              <a:t>title or the date.</a:t>
            </a:r>
            <a:endParaRPr lang="en-US" dirty="0"/>
          </a:p>
        </p:txBody>
      </p:sp>
      <p:pic>
        <p:nvPicPr>
          <p:cNvPr id="6146" name="Picture 2" descr="C:\Users\Harshit\Downloads\WhatsApp Image 2021-05-08 at 3.37.00 PM.jpeg"/>
          <p:cNvPicPr>
            <a:picLocks noChangeAspect="1" noChangeArrowheads="1"/>
          </p:cNvPicPr>
          <p:nvPr/>
        </p:nvPicPr>
        <p:blipFill>
          <a:blip r:embed="rId2"/>
          <a:srcRect/>
          <a:stretch>
            <a:fillRect/>
          </a:stretch>
        </p:blipFill>
        <p:spPr bwMode="auto">
          <a:xfrm>
            <a:off x="6680746" y="0"/>
            <a:ext cx="2463254" cy="5143500"/>
          </a:xfrm>
          <a:prstGeom prst="rect">
            <a:avLst/>
          </a:prstGeom>
          <a:noFill/>
        </p:spPr>
      </p:pic>
      <p:pic>
        <p:nvPicPr>
          <p:cNvPr id="6147" name="Picture 3" descr="C:\Users\Harshit\Downloads\WhatsApp Image 2021-05-08 at 3.37.08 PM (1).jpeg"/>
          <p:cNvPicPr>
            <a:picLocks noChangeAspect="1" noChangeArrowheads="1"/>
          </p:cNvPicPr>
          <p:nvPr/>
        </p:nvPicPr>
        <p:blipFill>
          <a:blip r:embed="rId3"/>
          <a:srcRect/>
          <a:stretch>
            <a:fillRect/>
          </a:stretch>
        </p:blipFill>
        <p:spPr bwMode="auto">
          <a:xfrm>
            <a:off x="4120055" y="0"/>
            <a:ext cx="2596055" cy="5143500"/>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b="1"/>
              <a:t>Project timeline</a:t>
            </a:r>
            <a:endParaRPr sz="2700" b="1"/>
          </a:p>
        </p:txBody>
      </p:sp>
      <p:sp>
        <p:nvSpPr>
          <p:cNvPr id="403" name="Google Shape;403;p31"/>
          <p:cNvSpPr txBox="1"/>
          <p:nvPr/>
        </p:nvSpPr>
        <p:spPr>
          <a:xfrm>
            <a:off x="2462700" y="18545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smtClean="0">
                <a:solidFill>
                  <a:srgbClr val="FFFFFF"/>
                </a:solidFill>
                <a:latin typeface="Roboto"/>
                <a:ea typeface="Roboto"/>
                <a:cs typeface="Roboto"/>
                <a:sym typeface="Roboto"/>
              </a:rPr>
              <a:t>FEB</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04" name="Google Shape;404;p31"/>
          <p:cNvSpPr txBox="1"/>
          <p:nvPr/>
        </p:nvSpPr>
        <p:spPr>
          <a:xfrm>
            <a:off x="1158086" y="2894125"/>
            <a:ext cx="11667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Project  selected</a:t>
            </a:r>
            <a:endParaRPr sz="1000">
              <a:solidFill>
                <a:srgbClr val="FFFFFF"/>
              </a:solidFill>
              <a:latin typeface="Roboto"/>
              <a:ea typeface="Roboto"/>
              <a:cs typeface="Roboto"/>
              <a:sym typeface="Roboto"/>
            </a:endParaRPr>
          </a:p>
        </p:txBody>
      </p:sp>
      <p:sp>
        <p:nvSpPr>
          <p:cNvPr id="405" name="Google Shape;405;p31"/>
          <p:cNvSpPr txBox="1"/>
          <p:nvPr/>
        </p:nvSpPr>
        <p:spPr>
          <a:xfrm>
            <a:off x="1158086" y="3307024"/>
            <a:ext cx="11667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FFFFFF"/>
                </a:solidFill>
                <a:latin typeface="Roboto"/>
                <a:ea typeface="Roboto"/>
                <a:cs typeface="Roboto"/>
                <a:sym typeface="Roboto"/>
              </a:rPr>
              <a:t>Selected a </a:t>
            </a:r>
            <a:r>
              <a:rPr lang="en-GB" sz="800" dirty="0" smtClean="0">
                <a:solidFill>
                  <a:srgbClr val="FFFFFF"/>
                </a:solidFill>
                <a:latin typeface="Roboto"/>
                <a:ea typeface="Roboto"/>
                <a:cs typeface="Roboto"/>
                <a:sym typeface="Roboto"/>
              </a:rPr>
              <a:t>project</a:t>
            </a:r>
            <a:endParaRPr sz="800">
              <a:solidFill>
                <a:srgbClr val="FFFFFF"/>
              </a:solidFill>
              <a:latin typeface="Roboto"/>
              <a:ea typeface="Roboto"/>
              <a:cs typeface="Roboto"/>
              <a:sym typeface="Roboto"/>
            </a:endParaRPr>
          </a:p>
        </p:txBody>
      </p:sp>
      <p:sp>
        <p:nvSpPr>
          <p:cNvPr id="406" name="Google Shape;406;p31"/>
          <p:cNvSpPr txBox="1"/>
          <p:nvPr/>
        </p:nvSpPr>
        <p:spPr>
          <a:xfrm>
            <a:off x="3531792" y="18545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smtClean="0">
                <a:solidFill>
                  <a:srgbClr val="FFFFFF"/>
                </a:solidFill>
                <a:latin typeface="Roboto"/>
                <a:ea typeface="Roboto"/>
                <a:cs typeface="Roboto"/>
                <a:sym typeface="Roboto"/>
              </a:rPr>
              <a:t>MAR</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07" name="Google Shape;407;p31"/>
          <p:cNvSpPr txBox="1"/>
          <p:nvPr/>
        </p:nvSpPr>
        <p:spPr>
          <a:xfrm>
            <a:off x="2302396"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Research</a:t>
            </a:r>
            <a:endParaRPr sz="1000">
              <a:solidFill>
                <a:srgbClr val="FFFFFF"/>
              </a:solidFill>
              <a:latin typeface="Roboto"/>
              <a:ea typeface="Roboto"/>
              <a:cs typeface="Roboto"/>
              <a:sym typeface="Roboto"/>
            </a:endParaRPr>
          </a:p>
        </p:txBody>
      </p:sp>
      <p:sp>
        <p:nvSpPr>
          <p:cNvPr id="408" name="Google Shape;408;p31"/>
          <p:cNvSpPr txBox="1"/>
          <p:nvPr/>
        </p:nvSpPr>
        <p:spPr>
          <a:xfrm>
            <a:off x="2302400" y="3307025"/>
            <a:ext cx="1136400" cy="77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FFFFFF"/>
                </a:solidFill>
                <a:latin typeface="Roboto"/>
                <a:ea typeface="Roboto"/>
                <a:cs typeface="Roboto"/>
                <a:sym typeface="Roboto"/>
              </a:rPr>
              <a:t>Gained knowledge about different </a:t>
            </a:r>
            <a:r>
              <a:rPr lang="en-GB" sz="800" dirty="0" smtClean="0">
                <a:solidFill>
                  <a:srgbClr val="FFFFFF"/>
                </a:solidFill>
                <a:latin typeface="Roboto"/>
                <a:ea typeface="Roboto"/>
                <a:cs typeface="Roboto"/>
                <a:sym typeface="Roboto"/>
              </a:rPr>
              <a:t>technologies.</a:t>
            </a:r>
            <a:endParaRPr sz="800">
              <a:solidFill>
                <a:srgbClr val="FFFFFF"/>
              </a:solidFill>
              <a:latin typeface="Roboto"/>
              <a:ea typeface="Roboto"/>
              <a:cs typeface="Roboto"/>
              <a:sym typeface="Roboto"/>
            </a:endParaRPr>
          </a:p>
        </p:txBody>
      </p:sp>
      <p:sp>
        <p:nvSpPr>
          <p:cNvPr id="409" name="Google Shape;409;p31"/>
          <p:cNvSpPr txBox="1"/>
          <p:nvPr/>
        </p:nvSpPr>
        <p:spPr>
          <a:xfrm>
            <a:off x="4600910" y="18545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smtClean="0">
                <a:solidFill>
                  <a:srgbClr val="FFFFFF"/>
                </a:solidFill>
                <a:latin typeface="Roboto"/>
                <a:ea typeface="Roboto"/>
                <a:cs typeface="Roboto"/>
                <a:sym typeface="Roboto"/>
              </a:rPr>
              <a:t>APRIL</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10" name="Google Shape;410;p31"/>
          <p:cNvSpPr txBox="1"/>
          <p:nvPr/>
        </p:nvSpPr>
        <p:spPr>
          <a:xfrm>
            <a:off x="3438904"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rgbClr val="FFFFFF"/>
                </a:solidFill>
                <a:latin typeface="Roboto"/>
                <a:ea typeface="Roboto"/>
                <a:cs typeface="Roboto"/>
                <a:sym typeface="Roboto"/>
              </a:rPr>
              <a:t>Learned </a:t>
            </a:r>
            <a:r>
              <a:rPr lang="en-GB" sz="1000" dirty="0" smtClean="0">
                <a:solidFill>
                  <a:srgbClr val="FFFFFF"/>
                </a:solidFill>
                <a:latin typeface="Roboto"/>
                <a:ea typeface="Roboto"/>
                <a:cs typeface="Roboto"/>
                <a:sym typeface="Roboto"/>
              </a:rPr>
              <a:t>Java</a:t>
            </a:r>
            <a:endParaRPr sz="1000">
              <a:solidFill>
                <a:srgbClr val="FFFFFF"/>
              </a:solidFill>
              <a:latin typeface="Roboto"/>
              <a:ea typeface="Roboto"/>
              <a:cs typeface="Roboto"/>
              <a:sym typeface="Roboto"/>
            </a:endParaRPr>
          </a:p>
        </p:txBody>
      </p:sp>
      <p:sp>
        <p:nvSpPr>
          <p:cNvPr id="411" name="Google Shape;411;p31"/>
          <p:cNvSpPr txBox="1"/>
          <p:nvPr/>
        </p:nvSpPr>
        <p:spPr>
          <a:xfrm>
            <a:off x="3438904" y="3307022"/>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FFFFFF"/>
                </a:solidFill>
                <a:latin typeface="Roboto"/>
                <a:ea typeface="Roboto"/>
                <a:cs typeface="Roboto"/>
                <a:sym typeface="Roboto"/>
              </a:rPr>
              <a:t>Gain knowledge about </a:t>
            </a:r>
            <a:r>
              <a:rPr lang="en-GB" sz="800" dirty="0" smtClean="0">
                <a:solidFill>
                  <a:srgbClr val="FFFFFF"/>
                </a:solidFill>
                <a:latin typeface="Roboto"/>
                <a:ea typeface="Roboto"/>
                <a:cs typeface="Roboto"/>
                <a:sym typeface="Roboto"/>
              </a:rPr>
              <a:t>JAVA language</a:t>
            </a:r>
            <a:endParaRPr sz="800">
              <a:solidFill>
                <a:srgbClr val="FFFFFF"/>
              </a:solidFill>
              <a:latin typeface="Roboto"/>
              <a:ea typeface="Roboto"/>
              <a:cs typeface="Roboto"/>
              <a:sym typeface="Roboto"/>
            </a:endParaRPr>
          </a:p>
        </p:txBody>
      </p:sp>
      <p:sp>
        <p:nvSpPr>
          <p:cNvPr id="412" name="Google Shape;412;p31"/>
          <p:cNvSpPr txBox="1"/>
          <p:nvPr/>
        </p:nvSpPr>
        <p:spPr>
          <a:xfrm>
            <a:off x="5709061" y="18545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smtClean="0">
                <a:solidFill>
                  <a:schemeClr val="lt1"/>
                </a:solidFill>
                <a:latin typeface="Roboto"/>
                <a:ea typeface="Roboto"/>
                <a:cs typeface="Roboto"/>
                <a:sym typeface="Roboto"/>
              </a:rPr>
              <a:t>MAY</a:t>
            </a:r>
            <a:endParaRPr sz="800">
              <a:solidFill>
                <a:schemeClr val="lt1"/>
              </a:solidFill>
              <a:latin typeface="Roboto"/>
              <a:ea typeface="Roboto"/>
              <a:cs typeface="Roboto"/>
              <a:sym typeface="Roboto"/>
            </a:endParaRPr>
          </a:p>
        </p:txBody>
      </p:sp>
      <p:sp>
        <p:nvSpPr>
          <p:cNvPr id="413" name="Google Shape;413;p31"/>
          <p:cNvSpPr txBox="1"/>
          <p:nvPr/>
        </p:nvSpPr>
        <p:spPr>
          <a:xfrm>
            <a:off x="4572659"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Development</a:t>
            </a:r>
            <a:endParaRPr sz="1000">
              <a:solidFill>
                <a:schemeClr val="lt1"/>
              </a:solidFill>
              <a:latin typeface="Roboto"/>
              <a:ea typeface="Roboto"/>
              <a:cs typeface="Roboto"/>
              <a:sym typeface="Roboto"/>
            </a:endParaRPr>
          </a:p>
        </p:txBody>
      </p:sp>
      <p:sp>
        <p:nvSpPr>
          <p:cNvPr id="414" name="Google Shape;414;p31"/>
          <p:cNvSpPr txBox="1"/>
          <p:nvPr/>
        </p:nvSpPr>
        <p:spPr>
          <a:xfrm>
            <a:off x="4572659" y="33070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chemeClr val="lt1"/>
                </a:solidFill>
                <a:latin typeface="Roboto"/>
                <a:ea typeface="Roboto"/>
                <a:cs typeface="Roboto"/>
                <a:sym typeface="Roboto"/>
              </a:rPr>
              <a:t>Start working on the project </a:t>
            </a:r>
            <a:r>
              <a:rPr lang="en-GB" sz="800" dirty="0" err="1">
                <a:solidFill>
                  <a:schemeClr val="lt1"/>
                </a:solidFill>
                <a:latin typeface="Roboto"/>
                <a:ea typeface="Roboto"/>
                <a:cs typeface="Roboto"/>
                <a:sym typeface="Roboto"/>
              </a:rPr>
              <a:t>TalkOn</a:t>
            </a:r>
            <a:r>
              <a:rPr lang="en-GB" sz="800" dirty="0">
                <a:solidFill>
                  <a:schemeClr val="lt1"/>
                </a:solidFill>
                <a:latin typeface="Roboto"/>
                <a:ea typeface="Roboto"/>
                <a:cs typeface="Roboto"/>
                <a:sym typeface="Roboto"/>
              </a:rPr>
              <a:t> (Coding)</a:t>
            </a:r>
            <a:endParaRPr sz="800">
              <a:solidFill>
                <a:schemeClr val="lt1"/>
              </a:solidFill>
              <a:latin typeface="Roboto"/>
              <a:ea typeface="Roboto"/>
              <a:cs typeface="Roboto"/>
              <a:sym typeface="Roboto"/>
            </a:endParaRPr>
          </a:p>
        </p:txBody>
      </p:sp>
      <p:sp>
        <p:nvSpPr>
          <p:cNvPr id="415" name="Google Shape;415;p31"/>
          <p:cNvSpPr txBox="1"/>
          <p:nvPr/>
        </p:nvSpPr>
        <p:spPr>
          <a:xfrm>
            <a:off x="6898397" y="18545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smtClean="0">
                <a:solidFill>
                  <a:schemeClr val="lt1"/>
                </a:solidFill>
                <a:latin typeface="Roboto"/>
                <a:ea typeface="Roboto"/>
                <a:cs typeface="Roboto"/>
                <a:sym typeface="Roboto"/>
              </a:rPr>
              <a:t>MAY</a:t>
            </a:r>
            <a:endParaRPr sz="800">
              <a:solidFill>
                <a:schemeClr val="lt1"/>
              </a:solidFill>
              <a:latin typeface="Roboto"/>
              <a:ea typeface="Roboto"/>
              <a:cs typeface="Roboto"/>
              <a:sym typeface="Roboto"/>
            </a:endParaRPr>
          </a:p>
        </p:txBody>
      </p:sp>
      <p:sp>
        <p:nvSpPr>
          <p:cNvPr id="416" name="Google Shape;416;p31"/>
          <p:cNvSpPr txBox="1"/>
          <p:nvPr/>
        </p:nvSpPr>
        <p:spPr>
          <a:xfrm>
            <a:off x="5703047"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Final Submit</a:t>
            </a:r>
            <a:endParaRPr sz="1000">
              <a:solidFill>
                <a:schemeClr val="lt1"/>
              </a:solidFill>
              <a:latin typeface="Roboto"/>
              <a:ea typeface="Roboto"/>
              <a:cs typeface="Roboto"/>
              <a:sym typeface="Roboto"/>
            </a:endParaRPr>
          </a:p>
        </p:txBody>
      </p:sp>
      <p:sp>
        <p:nvSpPr>
          <p:cNvPr id="417" name="Google Shape;417;p31"/>
          <p:cNvSpPr txBox="1"/>
          <p:nvPr/>
        </p:nvSpPr>
        <p:spPr>
          <a:xfrm>
            <a:off x="5703047" y="33070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chemeClr val="lt1"/>
                </a:solidFill>
                <a:latin typeface="Roboto"/>
                <a:ea typeface="Roboto"/>
                <a:cs typeface="Roboto"/>
                <a:sym typeface="Roboto"/>
              </a:rPr>
              <a:t>Final submission </a:t>
            </a:r>
            <a:endParaRPr sz="800">
              <a:solidFill>
                <a:schemeClr val="lt1"/>
              </a:solidFill>
              <a:latin typeface="Roboto"/>
              <a:ea typeface="Roboto"/>
              <a:cs typeface="Roboto"/>
              <a:sym typeface="Roboto"/>
            </a:endParaRPr>
          </a:p>
        </p:txBody>
      </p:sp>
      <p:sp>
        <p:nvSpPr>
          <p:cNvPr id="418" name="Google Shape;418;p31"/>
          <p:cNvSpPr txBox="1"/>
          <p:nvPr/>
        </p:nvSpPr>
        <p:spPr>
          <a:xfrm>
            <a:off x="1393600" y="1925313"/>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smtClean="0">
                <a:solidFill>
                  <a:schemeClr val="lt1"/>
                </a:solidFill>
                <a:latin typeface="Roboto"/>
                <a:ea typeface="Roboto"/>
                <a:cs typeface="Roboto"/>
                <a:sym typeface="Roboto"/>
              </a:rPr>
              <a:t>JAN</a:t>
            </a:r>
            <a:endParaRPr sz="800" smtClean="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419" name="Google Shape;419;p31"/>
          <p:cNvSpPr txBox="1"/>
          <p:nvPr/>
        </p:nvSpPr>
        <p:spPr>
          <a:xfrm>
            <a:off x="6837184"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Presentation</a:t>
            </a:r>
            <a:endParaRPr sz="1000">
              <a:solidFill>
                <a:schemeClr val="lt1"/>
              </a:solidFill>
              <a:latin typeface="Roboto"/>
              <a:ea typeface="Roboto"/>
              <a:cs typeface="Roboto"/>
              <a:sym typeface="Roboto"/>
            </a:endParaRPr>
          </a:p>
        </p:txBody>
      </p:sp>
      <p:sp>
        <p:nvSpPr>
          <p:cNvPr id="420" name="Google Shape;420;p31"/>
          <p:cNvSpPr txBox="1"/>
          <p:nvPr/>
        </p:nvSpPr>
        <p:spPr>
          <a:xfrm>
            <a:off x="6837184" y="33070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chemeClr val="lt1"/>
                </a:solidFill>
                <a:latin typeface="Roboto"/>
                <a:ea typeface="Roboto"/>
                <a:cs typeface="Roboto"/>
                <a:sym typeface="Roboto"/>
              </a:rPr>
              <a:t>Final Presentation and VIVA</a:t>
            </a:r>
            <a:endParaRPr sz="800">
              <a:solidFill>
                <a:schemeClr val="lt1"/>
              </a:solidFill>
              <a:latin typeface="Roboto"/>
              <a:ea typeface="Roboto"/>
              <a:cs typeface="Roboto"/>
              <a:sym typeface="Roboto"/>
            </a:endParaRPr>
          </a:p>
        </p:txBody>
      </p:sp>
      <p:cxnSp>
        <p:nvCxnSpPr>
          <p:cNvPr id="421" name="Google Shape;421;p31"/>
          <p:cNvCxnSpPr/>
          <p:nvPr/>
        </p:nvCxnSpPr>
        <p:spPr>
          <a:xfrm>
            <a:off x="1761628"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22" name="Google Shape;422;p31"/>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23" name="Google Shape;423;p31"/>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24" name="Google Shape;424;p31"/>
          <p:cNvCxnSpPr/>
          <p:nvPr/>
        </p:nvCxnSpPr>
        <p:spPr>
          <a:xfrm>
            <a:off x="2855284"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25" name="Google Shape;425;p31"/>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426" name="Google Shape;426;p31"/>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27" name="Google Shape;427;p31"/>
          <p:cNvCxnSpPr/>
          <p:nvPr/>
        </p:nvCxnSpPr>
        <p:spPr>
          <a:xfrm>
            <a:off x="3949490"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28" name="Google Shape;428;p31"/>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29" name="Google Shape;429;p31"/>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30" name="Google Shape;430;p31"/>
          <p:cNvCxnSpPr/>
          <p:nvPr/>
        </p:nvCxnSpPr>
        <p:spPr>
          <a:xfrm>
            <a:off x="5041054"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31" name="Google Shape;431;p31"/>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2" name="Google Shape;432;p31"/>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33" name="Google Shape;433;p31"/>
          <p:cNvCxnSpPr/>
          <p:nvPr/>
        </p:nvCxnSpPr>
        <p:spPr>
          <a:xfrm>
            <a:off x="6129352"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34" name="Google Shape;434;p31"/>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5" name="Google Shape;435;p31"/>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36" name="Google Shape;436;p31"/>
          <p:cNvCxnSpPr/>
          <p:nvPr/>
        </p:nvCxnSpPr>
        <p:spPr>
          <a:xfrm>
            <a:off x="7221273"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37" name="Google Shape;437;p31"/>
          <p:cNvSpPr/>
          <p:nvPr/>
        </p:nvSpPr>
        <p:spPr>
          <a:xfrm flipH="1">
            <a:off x="6687693"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8" name="Google Shape;438;p31"/>
          <p:cNvSpPr/>
          <p:nvPr/>
        </p:nvSpPr>
        <p:spPr>
          <a:xfrm>
            <a:off x="668732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2"/>
          <p:cNvSpPr txBox="1">
            <a:spLocks noGrp="1"/>
          </p:cNvSpPr>
          <p:nvPr>
            <p:ph type="title"/>
          </p:nvPr>
        </p:nvSpPr>
        <p:spPr>
          <a:xfrm>
            <a:off x="917675" y="2132300"/>
            <a:ext cx="3532500" cy="11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400" dirty="0">
                <a:latin typeface="Impact"/>
                <a:ea typeface="Impact"/>
                <a:cs typeface="Impact"/>
                <a:sym typeface="Impact"/>
              </a:rPr>
              <a:t>Thank you!</a:t>
            </a:r>
            <a:endParaRPr sz="4400">
              <a:latin typeface="Impact"/>
              <a:ea typeface="Impact"/>
              <a:cs typeface="Impact"/>
              <a:sym typeface="Impact"/>
            </a:endParaRPr>
          </a:p>
        </p:txBody>
      </p:sp>
      <p:grpSp>
        <p:nvGrpSpPr>
          <p:cNvPr id="444" name="Google Shape;444;p32"/>
          <p:cNvGrpSpPr/>
          <p:nvPr/>
        </p:nvGrpSpPr>
        <p:grpSpPr>
          <a:xfrm>
            <a:off x="4066820" y="1553491"/>
            <a:ext cx="3159984" cy="2439109"/>
            <a:chOff x="3553042" y="1657806"/>
            <a:chExt cx="3461100" cy="2671532"/>
          </a:xfrm>
        </p:grpSpPr>
        <p:sp>
          <p:nvSpPr>
            <p:cNvPr id="445" name="Google Shape;445;p32"/>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53" name="Google Shape;453;p32"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454" name="Google Shape;454;p32"/>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32"/>
          <p:cNvGrpSpPr/>
          <p:nvPr/>
        </p:nvGrpSpPr>
        <p:grpSpPr>
          <a:xfrm>
            <a:off x="6762480" y="2546254"/>
            <a:ext cx="1024386" cy="1522884"/>
            <a:chOff x="6505573" y="2745170"/>
            <a:chExt cx="1122000" cy="1668000"/>
          </a:xfrm>
        </p:grpSpPr>
        <p:sp>
          <p:nvSpPr>
            <p:cNvPr id="456" name="Google Shape;456;p32"/>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0" name="Google Shape;460;p32"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461" name="Google Shape;461;p32"/>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32"/>
          <p:cNvGrpSpPr/>
          <p:nvPr/>
        </p:nvGrpSpPr>
        <p:grpSpPr>
          <a:xfrm>
            <a:off x="6405845" y="3121897"/>
            <a:ext cx="520684" cy="1036470"/>
            <a:chOff x="9543736" y="4486132"/>
            <a:chExt cx="570300" cy="1135235"/>
          </a:xfrm>
        </p:grpSpPr>
        <p:sp>
          <p:nvSpPr>
            <p:cNvPr id="463" name="Google Shape;463;p32"/>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7" name="Google Shape;467;p32"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468" name="Google Shape;468;p32"/>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 name="Google Shape;469;p32"/>
          <p:cNvGrpSpPr/>
          <p:nvPr/>
        </p:nvGrpSpPr>
        <p:grpSpPr>
          <a:xfrm>
            <a:off x="7564804" y="3443361"/>
            <a:ext cx="455496" cy="692277"/>
            <a:chOff x="7384375" y="3728000"/>
            <a:chExt cx="498900" cy="758244"/>
          </a:xfrm>
        </p:grpSpPr>
        <p:sp>
          <p:nvSpPr>
            <p:cNvPr id="470" name="Google Shape;470;p32"/>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2"/>
          <p:cNvGrpSpPr/>
          <p:nvPr/>
        </p:nvGrpSpPr>
        <p:grpSpPr>
          <a:xfrm>
            <a:off x="7564836" y="3561758"/>
            <a:ext cx="478081" cy="462776"/>
            <a:chOff x="7384385" y="3857442"/>
            <a:chExt cx="523637" cy="506874"/>
          </a:xfrm>
        </p:grpSpPr>
        <p:sp>
          <p:nvSpPr>
            <p:cNvPr id="475" name="Google Shape;475;p32"/>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 name="Google Shape;476;p32"/>
            <p:cNvGrpSpPr/>
            <p:nvPr/>
          </p:nvGrpSpPr>
          <p:grpSpPr>
            <a:xfrm>
              <a:off x="7384385" y="3857442"/>
              <a:ext cx="523637" cy="498900"/>
              <a:chOff x="7384385" y="3857442"/>
              <a:chExt cx="523637" cy="498900"/>
            </a:xfrm>
          </p:grpSpPr>
          <p:sp>
            <p:nvSpPr>
              <p:cNvPr id="477" name="Google Shape;477;p32"/>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79" name="Google Shape;479;p32"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480" name="Google Shape;480;p32"/>
          <p:cNvGrpSpPr/>
          <p:nvPr/>
        </p:nvGrpSpPr>
        <p:grpSpPr>
          <a:xfrm>
            <a:off x="8110843" y="3443361"/>
            <a:ext cx="435785" cy="692277"/>
            <a:chOff x="7982421" y="3727763"/>
            <a:chExt cx="477311" cy="758244"/>
          </a:xfrm>
        </p:grpSpPr>
        <p:sp>
          <p:nvSpPr>
            <p:cNvPr id="481" name="Google Shape;481;p32"/>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9" name="Google Shape;489;p32"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dirty="0"/>
              <a:t>Content</a:t>
            </a:r>
            <a:endParaRPr sz="3000" b="1"/>
          </a:p>
        </p:txBody>
      </p:sp>
      <p:sp>
        <p:nvSpPr>
          <p:cNvPr id="235" name="Google Shape;235;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solidFill>
                <a:uFill>
                  <a:noFill/>
                </a:uFill>
                <a:latin typeface="Montserrat"/>
                <a:ea typeface="Montserrat"/>
                <a:cs typeface="Montserrat"/>
                <a:sym typeface="Montserrat"/>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Overview</a:t>
            </a:r>
            <a:endParaRPr sz="1800">
              <a:solidFill>
                <a:schemeClr val="bg1"/>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139164"/>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6"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189548" y="463645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0" name="Google Shape;240;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CACACA"/>
              </a:solidFill>
              <a:latin typeface="Average"/>
              <a:ea typeface="Average"/>
              <a:cs typeface="Average"/>
              <a:sym typeface="Average"/>
            </a:endParaRPr>
          </a:p>
        </p:txBody>
      </p:sp>
      <p:sp>
        <p:nvSpPr>
          <p:cNvPr id="241" name="Google Shape;241;p18"/>
          <p:cNvSpPr txBox="1"/>
          <p:nvPr/>
        </p:nvSpPr>
        <p:spPr>
          <a:xfrm>
            <a:off x="1294300" y="34646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5"/>
                </a:solidFill>
                <a:latin typeface="Montserrat"/>
                <a:ea typeface="Montserrat"/>
                <a:cs typeface="Montserrat"/>
                <a:sym typeface="Montserrat"/>
              </a:rPr>
              <a:t>Key  Features</a:t>
            </a:r>
            <a:endParaRPr>
              <a:solidFill>
                <a:schemeClr val="accent5"/>
              </a:solidFill>
              <a:latin typeface="Montserrat"/>
              <a:ea typeface="Montserrat"/>
              <a:cs typeface="Montserrat"/>
              <a:sym typeface="Montserrat"/>
            </a:endParaRPr>
          </a:p>
        </p:txBody>
      </p:sp>
      <p:sp>
        <p:nvSpPr>
          <p:cNvPr id="242" name="Google Shape;242;p18"/>
          <p:cNvSpPr txBox="1"/>
          <p:nvPr/>
        </p:nvSpPr>
        <p:spPr>
          <a:xfrm>
            <a:off x="1294301" y="388780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7"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Project timeline</a:t>
            </a:r>
            <a:endParaRPr>
              <a:solidFill>
                <a:srgbClr val="CACACA"/>
              </a:solidFill>
              <a:latin typeface="Montserrat"/>
              <a:ea typeface="Montserrat"/>
              <a:cs typeface="Montserrat"/>
              <a:sym typeface="Montserrat"/>
            </a:endParaRPr>
          </a:p>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F3F3F3"/>
                </a:solidFill>
                <a:latin typeface="Arial"/>
                <a:ea typeface="Arial"/>
                <a:cs typeface="Arial"/>
                <a:sym typeface="Arial"/>
              </a:rPr>
              <a:t>Overview</a:t>
            </a:r>
            <a:endParaRPr sz="3000" b="1">
              <a:solidFill>
                <a:srgbClr val="F3F3F3"/>
              </a:solidFill>
              <a:latin typeface="Arial"/>
              <a:ea typeface="Arial"/>
              <a:cs typeface="Arial"/>
              <a:sym typeface="Arial"/>
            </a:endParaRPr>
          </a:p>
        </p:txBody>
      </p:sp>
      <p:sp>
        <p:nvSpPr>
          <p:cNvPr id="248" name="Google Shape;248;p19"/>
          <p:cNvSpPr txBox="1">
            <a:spLocks noGrp="1"/>
          </p:cNvSpPr>
          <p:nvPr>
            <p:ph type="body" idx="1"/>
          </p:nvPr>
        </p:nvSpPr>
        <p:spPr>
          <a:xfrm>
            <a:off x="1297500" y="1549250"/>
            <a:ext cx="7038900" cy="2904600"/>
          </a:xfrm>
          <a:prstGeom prst="rect">
            <a:avLst/>
          </a:prstGeom>
          <a:noFill/>
        </p:spPr>
        <p:txBody>
          <a:bodyPr spcFirstLastPara="1" wrap="square" lIns="91425" tIns="91425" rIns="91425" bIns="91425" anchor="t" anchorCtr="0">
            <a:noAutofit/>
          </a:bodyPr>
          <a:lstStyle/>
          <a:p>
            <a:pPr marL="457200" marR="0" lvl="0" indent="-387350" algn="l" rtl="0">
              <a:lnSpc>
                <a:spcPct val="115000"/>
              </a:lnSpc>
              <a:spcBef>
                <a:spcPts val="0"/>
              </a:spcBef>
              <a:spcAft>
                <a:spcPts val="0"/>
              </a:spcAft>
              <a:buClr>
                <a:srgbClr val="FFFFFF"/>
              </a:buClr>
              <a:buSzPts val="2500"/>
              <a:buFont typeface="Nunito"/>
              <a:buChar char="●"/>
            </a:pPr>
            <a:r>
              <a:rPr lang="en-GB" sz="2100" dirty="0">
                <a:solidFill>
                  <a:srgbClr val="FFFFFF"/>
                </a:solidFill>
                <a:latin typeface="Nunito"/>
                <a:ea typeface="Nunito"/>
                <a:cs typeface="Nunito"/>
                <a:sym typeface="Nunito"/>
              </a:rPr>
              <a:t>We have created an android social media application known as </a:t>
            </a:r>
            <a:r>
              <a:rPr lang="en-GB" sz="2100" i="1" dirty="0" smtClean="0">
                <a:solidFill>
                  <a:srgbClr val="FFFFFF"/>
                </a:solidFill>
                <a:latin typeface="Nunito"/>
                <a:ea typeface="Nunito"/>
                <a:cs typeface="Nunito"/>
                <a:sym typeface="Nunito"/>
              </a:rPr>
              <a:t>TravelOn</a:t>
            </a:r>
            <a:r>
              <a:rPr lang="en-GB" sz="2100" dirty="0">
                <a:solidFill>
                  <a:srgbClr val="FFFFFF"/>
                </a:solidFill>
                <a:latin typeface="Nunito"/>
                <a:ea typeface="Nunito"/>
                <a:cs typeface="Nunito"/>
                <a:sym typeface="Nunito"/>
              </a:rPr>
              <a:t>.</a:t>
            </a:r>
            <a:endParaRPr sz="2100">
              <a:solidFill>
                <a:srgbClr val="FFFFFF"/>
              </a:solidFill>
              <a:latin typeface="Nunito"/>
              <a:ea typeface="Nunito"/>
              <a:cs typeface="Nunito"/>
              <a:sym typeface="Nunito"/>
            </a:endParaRPr>
          </a:p>
          <a:p>
            <a:pPr marL="457200" marR="0" lvl="0" indent="-368300" algn="l" rtl="0">
              <a:lnSpc>
                <a:spcPct val="115000"/>
              </a:lnSpc>
              <a:spcBef>
                <a:spcPts val="0"/>
              </a:spcBef>
              <a:spcAft>
                <a:spcPts val="0"/>
              </a:spcAft>
              <a:buClr>
                <a:srgbClr val="FFFFFF"/>
              </a:buClr>
              <a:buSzPts val="2200"/>
              <a:buFont typeface="Nunito"/>
              <a:buChar char="●"/>
            </a:pPr>
            <a:r>
              <a:rPr lang="en-GB" sz="2200" dirty="0">
                <a:solidFill>
                  <a:srgbClr val="FFFFFF"/>
                </a:solidFill>
                <a:latin typeface="Times New Roman"/>
                <a:ea typeface="Times New Roman"/>
                <a:cs typeface="Times New Roman"/>
                <a:sym typeface="Times New Roman"/>
              </a:rPr>
              <a:t>We choose the Android platform because it is easy to access and available everywhere.</a:t>
            </a:r>
            <a:endParaRPr sz="2200">
              <a:solidFill>
                <a:srgbClr val="FFFFFF"/>
              </a:solidFill>
              <a:latin typeface="Times New Roman"/>
              <a:ea typeface="Times New Roman"/>
              <a:cs typeface="Times New Roman"/>
              <a:sym typeface="Times New Roman"/>
            </a:endParaRPr>
          </a:p>
          <a:p>
            <a:pPr marL="457200" marR="0" lvl="0" indent="0" algn="l" rtl="0">
              <a:lnSpc>
                <a:spcPct val="115000"/>
              </a:lnSpc>
              <a:spcBef>
                <a:spcPts val="1600"/>
              </a:spcBef>
              <a:spcAft>
                <a:spcPts val="1600"/>
              </a:spcAft>
              <a:buNone/>
            </a:pPr>
            <a:endParaRPr sz="2200">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b="1"/>
              <a:t>Understanding the problems</a:t>
            </a:r>
            <a:endParaRPr sz="2700" b="1"/>
          </a:p>
        </p:txBody>
      </p:sp>
      <p:sp>
        <p:nvSpPr>
          <p:cNvPr id="254" name="Google Shape;254;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5" name="Google Shape;255;p20"/>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Due to Covid-19 pandemic Social distancing is followed throughout the world Human to Human interaction is  limited.</a:t>
            </a:r>
            <a:endParaRPr>
              <a:solidFill>
                <a:srgbClr val="FFFFFF"/>
              </a:solidFill>
            </a:endParaRPr>
          </a:p>
        </p:txBody>
      </p:sp>
      <p:sp>
        <p:nvSpPr>
          <p:cNvPr id="256" name="Google Shape;256;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7" name="Google Shape;257;p20"/>
          <p:cNvSpPr txBox="1">
            <a:spLocks noGrp="1"/>
          </p:cNvSpPr>
          <p:nvPr>
            <p:ph type="body" idx="1"/>
          </p:nvPr>
        </p:nvSpPr>
        <p:spPr>
          <a:xfrm>
            <a:off x="2030400" y="2658523"/>
            <a:ext cx="5877300" cy="694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Data security is been not given most priority by different Social Media companies.</a:t>
            </a:r>
            <a:endParaRPr>
              <a:solidFill>
                <a:srgbClr val="FFFFFF"/>
              </a:solidFill>
            </a:endParaRPr>
          </a:p>
        </p:txBody>
      </p:sp>
      <p:sp>
        <p:nvSpPr>
          <p:cNvPr id="258" name="Google Shape;258;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9" name="Google Shape;259;p20"/>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Privacy of  the user is neglected.</a:t>
            </a:r>
            <a:endParaRPr>
              <a:solidFill>
                <a:srgbClr val="FFFFFF"/>
              </a:solidFill>
            </a:endParaRPr>
          </a:p>
        </p:txBody>
      </p:sp>
      <p:sp>
        <p:nvSpPr>
          <p:cNvPr id="260" name="Google Shape;260;p20"/>
          <p:cNvSpPr txBox="1"/>
          <p:nvPr/>
        </p:nvSpPr>
        <p:spPr>
          <a:xfrm>
            <a:off x="1297500" y="4243606"/>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1" name="Google Shape;261;p20"/>
          <p:cNvSpPr txBox="1"/>
          <p:nvPr/>
        </p:nvSpPr>
        <p:spPr>
          <a:xfrm>
            <a:off x="1971000" y="4243600"/>
            <a:ext cx="5691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a:solidFill>
                  <a:srgbClr val="FFFFFF"/>
                </a:solidFill>
              </a:rPr>
              <a:t> PM Modi’s call for self reliant India( Atm nirbhar Bharat).</a:t>
            </a:r>
            <a:endParaRPr sz="13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t>Project objective</a:t>
            </a:r>
            <a:endParaRPr sz="2800" b="1"/>
          </a:p>
        </p:txBody>
      </p:sp>
      <p:sp>
        <p:nvSpPr>
          <p:cNvPr id="267" name="Google Shape;267;p21"/>
          <p:cNvSpPr txBox="1">
            <a:spLocks noGrp="1"/>
          </p:cNvSpPr>
          <p:nvPr>
            <p:ph type="body" idx="1"/>
          </p:nvPr>
        </p:nvSpPr>
        <p:spPr>
          <a:xfrm>
            <a:off x="4018025" y="1567550"/>
            <a:ext cx="4318500" cy="1766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100" dirty="0">
                <a:solidFill>
                  <a:schemeClr val="lt1"/>
                </a:solidFill>
                <a:latin typeface="Times New Roman"/>
                <a:ea typeface="Times New Roman"/>
                <a:cs typeface="Times New Roman"/>
                <a:sym typeface="Times New Roman"/>
              </a:rPr>
              <a:t>To solve this problem we have created an MADE IN INDIA social media application and we will call it </a:t>
            </a:r>
            <a:r>
              <a:rPr lang="en-GB" sz="2100" i="1" dirty="0" smtClean="0">
                <a:solidFill>
                  <a:schemeClr val="lt1"/>
                </a:solidFill>
                <a:latin typeface="Times New Roman"/>
                <a:ea typeface="Times New Roman"/>
                <a:cs typeface="Times New Roman"/>
                <a:sym typeface="Times New Roman"/>
              </a:rPr>
              <a:t>TravelOn</a:t>
            </a:r>
            <a:r>
              <a:rPr lang="en-GB" sz="2100" dirty="0">
                <a:solidFill>
                  <a:schemeClr val="lt1"/>
                </a:solidFill>
                <a:latin typeface="Times New Roman"/>
                <a:ea typeface="Times New Roman"/>
                <a:cs typeface="Times New Roman"/>
                <a:sym typeface="Times New Roman"/>
              </a:rPr>
              <a:t>.</a:t>
            </a:r>
            <a:endParaRPr sz="18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b="1"/>
              <a:t>Target audience</a:t>
            </a:r>
            <a:endParaRPr sz="2900" b="1"/>
          </a:p>
        </p:txBody>
      </p:sp>
      <p:sp>
        <p:nvSpPr>
          <p:cNvPr id="273" name="Google Shape;273;p22"/>
          <p:cNvSpPr txBox="1">
            <a:spLocks noGrp="1"/>
          </p:cNvSpPr>
          <p:nvPr>
            <p:ph type="body" idx="1"/>
          </p:nvPr>
        </p:nvSpPr>
        <p:spPr>
          <a:xfrm>
            <a:off x="1297500" y="1886850"/>
            <a:ext cx="37989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800" i="1"/>
              <a:t>All those individual how like interact with other people and like to live a socially active life. </a:t>
            </a:r>
            <a:endParaRPr sz="1800" i="1"/>
          </a:p>
        </p:txBody>
      </p:sp>
      <p:pic>
        <p:nvPicPr>
          <p:cNvPr id="274" name="Google Shape;274;p22"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75" name="Google Shape;275;p22"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76" name="Google Shape;276;p22"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77" name="Google Shape;27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3"/>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t>Key Features</a:t>
            </a:r>
            <a:endParaRPr sz="2800" b="1"/>
          </a:p>
        </p:txBody>
      </p:sp>
      <p:sp>
        <p:nvSpPr>
          <p:cNvPr id="283" name="Google Shape;283;p23"/>
          <p:cNvSpPr txBox="1">
            <a:spLocks noGrp="1"/>
          </p:cNvSpPr>
          <p:nvPr>
            <p:ph type="subTitle" idx="1"/>
          </p:nvPr>
        </p:nvSpPr>
        <p:spPr>
          <a:xfrm>
            <a:off x="1098525" y="1070050"/>
            <a:ext cx="6750600" cy="437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There are different  features in </a:t>
            </a:r>
            <a:r>
              <a:rPr lang="en-GB" dirty="0" smtClean="0"/>
              <a:t>TravelOn  </a:t>
            </a:r>
            <a:r>
              <a:rPr lang="en-GB" dirty="0"/>
              <a:t>that make it an  interesting social media application.</a:t>
            </a:r>
            <a:endParaRPr/>
          </a:p>
        </p:txBody>
      </p:sp>
      <p:sp>
        <p:nvSpPr>
          <p:cNvPr id="284" name="Google Shape;284;p23"/>
          <p:cNvSpPr txBox="1">
            <a:spLocks noGrp="1"/>
          </p:cNvSpPr>
          <p:nvPr>
            <p:ph type="body" idx="2"/>
          </p:nvPr>
        </p:nvSpPr>
        <p:spPr>
          <a:xfrm>
            <a:off x="1203225" y="1886750"/>
            <a:ext cx="1991100" cy="275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t>Some key features of this application are sign in ,log in , post , chat and many more.</a:t>
            </a:r>
            <a:endParaRPr sz="1500"/>
          </a:p>
        </p:txBody>
      </p:sp>
      <p:grpSp>
        <p:nvGrpSpPr>
          <p:cNvPr id="285" name="Google Shape;285;p23"/>
          <p:cNvGrpSpPr/>
          <p:nvPr/>
        </p:nvGrpSpPr>
        <p:grpSpPr>
          <a:xfrm>
            <a:off x="6819875" y="1779400"/>
            <a:ext cx="2259900" cy="1618593"/>
            <a:chOff x="7005775" y="502800"/>
            <a:chExt cx="2259900" cy="1618593"/>
          </a:xfrm>
        </p:grpSpPr>
        <p:sp>
          <p:nvSpPr>
            <p:cNvPr id="286" name="Google Shape;286;p23"/>
            <p:cNvSpPr/>
            <p:nvPr/>
          </p:nvSpPr>
          <p:spPr>
            <a:xfrm>
              <a:off x="7005775" y="502800"/>
              <a:ext cx="2259900" cy="1103400"/>
            </a:xfrm>
            <a:prstGeom prst="rect">
              <a:avLst/>
            </a:prstGeom>
            <a:solidFill>
              <a:srgbClr val="00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87" name="Google Shape;287;p23"/>
            <p:cNvSpPr txBox="1"/>
            <p:nvPr/>
          </p:nvSpPr>
          <p:spPr>
            <a:xfrm>
              <a:off x="7597809" y="526826"/>
              <a:ext cx="1550400" cy="75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700">
                <a:solidFill>
                  <a:srgbClr val="D9F0FF"/>
                </a:solidFill>
              </a:endParaRPr>
            </a:p>
          </p:txBody>
        </p:sp>
        <p:pic>
          <p:nvPicPr>
            <p:cNvPr id="288" name="Google Shape;288;p23"/>
            <p:cNvPicPr preferRelativeResize="0"/>
            <p:nvPr/>
          </p:nvPicPr>
          <p:blipFill>
            <a:blip r:embed="rId3">
              <a:alphaModFix/>
            </a:blip>
            <a:stretch>
              <a:fillRect/>
            </a:stretch>
          </p:blipFill>
          <p:spPr>
            <a:xfrm>
              <a:off x="7138828" y="1908568"/>
              <a:ext cx="212825" cy="212825"/>
            </a:xfrm>
            <a:prstGeom prst="rect">
              <a:avLst/>
            </a:prstGeom>
            <a:noFill/>
            <a:ln>
              <a:noFill/>
            </a:ln>
          </p:spPr>
        </p:pic>
      </p:grpSp>
      <p:sp>
        <p:nvSpPr>
          <p:cNvPr id="289" name="Google Shape;289;p23"/>
          <p:cNvSpPr/>
          <p:nvPr/>
        </p:nvSpPr>
        <p:spPr>
          <a:xfrm flipH="1">
            <a:off x="3569929" y="1714948"/>
            <a:ext cx="3356400" cy="1910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23"/>
          <p:cNvGrpSpPr/>
          <p:nvPr/>
        </p:nvGrpSpPr>
        <p:grpSpPr>
          <a:xfrm>
            <a:off x="5697512" y="1643138"/>
            <a:ext cx="1122449" cy="1668667"/>
            <a:chOff x="6505573" y="2745170"/>
            <a:chExt cx="1122000" cy="1668000"/>
          </a:xfrm>
        </p:grpSpPr>
        <p:sp>
          <p:nvSpPr>
            <p:cNvPr id="291" name="Google Shape;291;p23"/>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 name="Google Shape;295;p23" descr="offset_comp_342327_edited.jpg"/>
          <p:cNvPicPr preferRelativeResize="0"/>
          <p:nvPr/>
        </p:nvPicPr>
        <p:blipFill rotWithShape="1">
          <a:blip r:embed="rId4">
            <a:alphaModFix/>
          </a:blip>
          <a:srcRect l="53168" t="53058" r="26238" b="16020"/>
          <a:stretch/>
        </p:blipFill>
        <p:spPr>
          <a:xfrm>
            <a:off x="5697568" y="1746965"/>
            <a:ext cx="1122300" cy="1461000"/>
          </a:xfrm>
          <a:prstGeom prst="rect">
            <a:avLst/>
          </a:prstGeom>
          <a:noFill/>
          <a:ln>
            <a:noFill/>
          </a:ln>
        </p:spPr>
      </p:pic>
      <p:sp>
        <p:nvSpPr>
          <p:cNvPr id="296" name="Google Shape;296;p23"/>
          <p:cNvSpPr/>
          <p:nvPr/>
        </p:nvSpPr>
        <p:spPr>
          <a:xfrm flipH="1">
            <a:off x="5623203" y="1643142"/>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23"/>
          <p:cNvGrpSpPr/>
          <p:nvPr/>
        </p:nvGrpSpPr>
        <p:grpSpPr>
          <a:xfrm>
            <a:off x="4801051" y="1805811"/>
            <a:ext cx="570528" cy="1135689"/>
            <a:chOff x="9543736" y="4486132"/>
            <a:chExt cx="570300" cy="1135235"/>
          </a:xfrm>
        </p:grpSpPr>
        <p:sp>
          <p:nvSpPr>
            <p:cNvPr id="298" name="Google Shape;298;p23"/>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2" name="Google Shape;302;p23" descr="offset_comp_342327_edited.jpg"/>
          <p:cNvPicPr preferRelativeResize="0"/>
          <p:nvPr/>
        </p:nvPicPr>
        <p:blipFill rotWithShape="1">
          <a:blip r:embed="rId4">
            <a:alphaModFix/>
          </a:blip>
          <a:srcRect l="41330" t="42211" r="47980" b="36733"/>
          <a:stretch/>
        </p:blipFill>
        <p:spPr>
          <a:xfrm>
            <a:off x="4801169" y="1886744"/>
            <a:ext cx="570300" cy="973800"/>
          </a:xfrm>
          <a:prstGeom prst="round2SameRect">
            <a:avLst>
              <a:gd name="adj1" fmla="val 4129"/>
              <a:gd name="adj2" fmla="val 0"/>
            </a:avLst>
          </a:prstGeom>
          <a:noFill/>
          <a:ln>
            <a:noFill/>
          </a:ln>
        </p:spPr>
      </p:pic>
      <p:sp>
        <p:nvSpPr>
          <p:cNvPr id="303" name="Google Shape;303;p23"/>
          <p:cNvSpPr/>
          <p:nvPr/>
        </p:nvSpPr>
        <p:spPr>
          <a:xfrm flipH="1">
            <a:off x="4801186" y="1898294"/>
            <a:ext cx="570300" cy="950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23"/>
          <p:cNvGrpSpPr/>
          <p:nvPr/>
        </p:nvGrpSpPr>
        <p:grpSpPr>
          <a:xfrm>
            <a:off x="7350028" y="3727561"/>
            <a:ext cx="499100" cy="758547"/>
            <a:chOff x="7384375" y="3728000"/>
            <a:chExt cx="498900" cy="758244"/>
          </a:xfrm>
        </p:grpSpPr>
        <p:sp>
          <p:nvSpPr>
            <p:cNvPr id="305" name="Google Shape;305;p23"/>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23"/>
          <p:cNvGrpSpPr/>
          <p:nvPr/>
        </p:nvGrpSpPr>
        <p:grpSpPr>
          <a:xfrm>
            <a:off x="7350063" y="3857292"/>
            <a:ext cx="523846" cy="507077"/>
            <a:chOff x="7384385" y="3857442"/>
            <a:chExt cx="523637" cy="506874"/>
          </a:xfrm>
        </p:grpSpPr>
        <p:sp>
          <p:nvSpPr>
            <p:cNvPr id="310" name="Google Shape;310;p23"/>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23"/>
            <p:cNvGrpSpPr/>
            <p:nvPr/>
          </p:nvGrpSpPr>
          <p:grpSpPr>
            <a:xfrm>
              <a:off x="7384385" y="3857442"/>
              <a:ext cx="523637" cy="498900"/>
              <a:chOff x="7384385" y="3857442"/>
              <a:chExt cx="523637" cy="498900"/>
            </a:xfrm>
          </p:grpSpPr>
          <p:sp>
            <p:nvSpPr>
              <p:cNvPr id="312" name="Google Shape;312;p23"/>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14" name="Google Shape;314;p23" descr="offset_comp_342327_edited.jpg"/>
          <p:cNvPicPr preferRelativeResize="0"/>
          <p:nvPr/>
        </p:nvPicPr>
        <p:blipFill rotWithShape="1">
          <a:blip r:embed="rId4">
            <a:alphaModFix/>
          </a:blip>
          <a:srcRect l="48584" t="47335" r="37425" b="36557"/>
          <a:stretch/>
        </p:blipFill>
        <p:spPr>
          <a:xfrm>
            <a:off x="7379612" y="3888791"/>
            <a:ext cx="438600" cy="437700"/>
          </a:xfrm>
          <a:prstGeom prst="ellipse">
            <a:avLst/>
          </a:prstGeom>
          <a:noFill/>
          <a:ln w="9525" cap="flat" cmpd="sng">
            <a:solidFill>
              <a:srgbClr val="FFFFFF"/>
            </a:solidFill>
            <a:prstDash val="solid"/>
            <a:round/>
            <a:headEnd type="none" w="sm" len="sm"/>
            <a:tailEnd type="none" w="sm" len="sm"/>
          </a:ln>
        </p:spPr>
      </p:pic>
      <p:grpSp>
        <p:nvGrpSpPr>
          <p:cNvPr id="315" name="Google Shape;315;p23"/>
          <p:cNvGrpSpPr/>
          <p:nvPr/>
        </p:nvGrpSpPr>
        <p:grpSpPr>
          <a:xfrm>
            <a:off x="7948338" y="3727561"/>
            <a:ext cx="477502" cy="758547"/>
            <a:chOff x="7982421" y="3727763"/>
            <a:chExt cx="477311" cy="758244"/>
          </a:xfrm>
        </p:grpSpPr>
        <p:sp>
          <p:nvSpPr>
            <p:cNvPr id="316" name="Google Shape;316;p23"/>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4" name="Google Shape;324;p23"/>
          <p:cNvPicPr preferRelativeResize="0"/>
          <p:nvPr/>
        </p:nvPicPr>
        <p:blipFill>
          <a:blip r:embed="rId5">
            <a:alphaModFix/>
          </a:blip>
          <a:stretch>
            <a:fillRect/>
          </a:stretch>
        </p:blipFill>
        <p:spPr>
          <a:xfrm>
            <a:off x="5973468" y="2122883"/>
            <a:ext cx="570525" cy="604429"/>
          </a:xfrm>
          <a:prstGeom prst="rect">
            <a:avLst/>
          </a:prstGeom>
          <a:noFill/>
          <a:ln>
            <a:noFill/>
          </a:ln>
        </p:spPr>
      </p:pic>
      <p:pic>
        <p:nvPicPr>
          <p:cNvPr id="325" name="Google Shape;325;p23"/>
          <p:cNvPicPr preferRelativeResize="0"/>
          <p:nvPr/>
        </p:nvPicPr>
        <p:blipFill>
          <a:blip r:embed="rId5">
            <a:alphaModFix/>
          </a:blip>
          <a:stretch>
            <a:fillRect/>
          </a:stretch>
        </p:blipFill>
        <p:spPr>
          <a:xfrm>
            <a:off x="4935447" y="2122881"/>
            <a:ext cx="301750" cy="319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5"/>
          <p:cNvSpPr txBox="1">
            <a:spLocks noGrp="1"/>
          </p:cNvSpPr>
          <p:nvPr>
            <p:ph type="title" idx="2"/>
          </p:nvPr>
        </p:nvSpPr>
        <p:spPr>
          <a:xfrm>
            <a:off x="582225" y="459490"/>
            <a:ext cx="3005700" cy="510900"/>
          </a:xfrm>
          <a:prstGeom prst="rect">
            <a:avLst/>
          </a:prstGeom>
        </p:spPr>
        <p:txBody>
          <a:bodyPr spcFirstLastPara="1" wrap="square" lIns="91425" tIns="91425" rIns="91425" bIns="91425" anchor="t" anchorCtr="0">
            <a:noAutofit/>
          </a:bodyPr>
          <a:lstStyle/>
          <a:p>
            <a:pPr marL="457200" lvl="0" indent="0" algn="l" rtl="0">
              <a:lnSpc>
                <a:spcPct val="115000"/>
              </a:lnSpc>
              <a:spcBef>
                <a:spcPts val="1200"/>
              </a:spcBef>
              <a:spcAft>
                <a:spcPts val="0"/>
              </a:spcAft>
              <a:buNone/>
            </a:pPr>
            <a:r>
              <a:rPr lang="en-GB" sz="1800">
                <a:solidFill>
                  <a:srgbClr val="FFFFFF"/>
                </a:solidFill>
                <a:latin typeface="Arial"/>
                <a:ea typeface="Arial"/>
                <a:cs typeface="Arial"/>
                <a:sym typeface="Arial"/>
              </a:rPr>
              <a:t>●</a:t>
            </a:r>
            <a:r>
              <a:rPr lang="en-GB" sz="700">
                <a:solidFill>
                  <a:srgbClr val="FFFFFF"/>
                </a:solidFill>
                <a:latin typeface="Arial"/>
                <a:ea typeface="Arial"/>
                <a:cs typeface="Arial"/>
                <a:sym typeface="Arial"/>
              </a:rPr>
              <a:t>   </a:t>
            </a:r>
            <a:r>
              <a:rPr lang="en-GB" sz="1800" b="1">
                <a:solidFill>
                  <a:srgbClr val="FFFFFF"/>
                </a:solidFill>
                <a:latin typeface="Arial"/>
                <a:ea typeface="Arial"/>
                <a:cs typeface="Arial"/>
                <a:sym typeface="Arial"/>
              </a:rPr>
              <a:t>Log In / Sign In –</a:t>
            </a:r>
            <a:endParaRPr sz="1800" b="1">
              <a:solidFill>
                <a:srgbClr val="FFFFFF"/>
              </a:solidFill>
              <a:latin typeface="Arial"/>
              <a:ea typeface="Arial"/>
              <a:cs typeface="Arial"/>
              <a:sym typeface="Arial"/>
            </a:endParaRPr>
          </a:p>
          <a:p>
            <a:pPr marL="0" lvl="0" indent="0" algn="l" rtl="0">
              <a:spcBef>
                <a:spcPts val="1200"/>
              </a:spcBef>
              <a:spcAft>
                <a:spcPts val="0"/>
              </a:spcAft>
              <a:buNone/>
            </a:pPr>
            <a:endParaRPr/>
          </a:p>
        </p:txBody>
      </p:sp>
      <p:sp>
        <p:nvSpPr>
          <p:cNvPr id="344" name="Google Shape;344;p25"/>
          <p:cNvSpPr txBox="1">
            <a:spLocks noGrp="1"/>
          </p:cNvSpPr>
          <p:nvPr>
            <p:ph type="title"/>
          </p:nvPr>
        </p:nvSpPr>
        <p:spPr>
          <a:xfrm>
            <a:off x="281075" y="1371300"/>
            <a:ext cx="28449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400" b="1">
                <a:solidFill>
                  <a:srgbClr val="000000"/>
                </a:solidFill>
                <a:latin typeface="Arial"/>
                <a:ea typeface="Arial"/>
                <a:cs typeface="Arial"/>
                <a:sym typeface="Arial"/>
              </a:rPr>
              <a:t> </a:t>
            </a:r>
            <a:endParaRPr sz="1400" b="1">
              <a:solidFill>
                <a:srgbClr val="000000"/>
              </a:solidFill>
              <a:latin typeface="Arial"/>
              <a:ea typeface="Arial"/>
              <a:cs typeface="Arial"/>
              <a:sym typeface="Arial"/>
            </a:endParaRPr>
          </a:p>
          <a:p>
            <a:pPr marL="0" lvl="0" indent="0" algn="l" rtl="0">
              <a:lnSpc>
                <a:spcPct val="115000"/>
              </a:lnSpc>
              <a:spcBef>
                <a:spcPts val="1200"/>
              </a:spcBef>
              <a:spcAft>
                <a:spcPts val="1600"/>
              </a:spcAft>
              <a:buNone/>
            </a:pPr>
            <a:r>
              <a:rPr lang="en-GB" sz="1600">
                <a:solidFill>
                  <a:srgbClr val="FFFFFF"/>
                </a:solidFill>
                <a:latin typeface="Times New Roman"/>
                <a:ea typeface="Times New Roman"/>
                <a:cs typeface="Times New Roman"/>
                <a:sym typeface="Times New Roman"/>
              </a:rPr>
              <a:t>This is our application Log in page. With this help, user can log in any time by entering the unique email address and its password</a:t>
            </a:r>
            <a:endParaRPr>
              <a:solidFill>
                <a:srgbClr val="FFFFFF"/>
              </a:solidFill>
            </a:endParaRPr>
          </a:p>
        </p:txBody>
      </p:sp>
      <p:grpSp>
        <p:nvGrpSpPr>
          <p:cNvPr id="346" name="Google Shape;346;p25"/>
          <p:cNvGrpSpPr/>
          <p:nvPr/>
        </p:nvGrpSpPr>
        <p:grpSpPr>
          <a:xfrm>
            <a:off x="3735320" y="1050307"/>
            <a:ext cx="1662185" cy="3304690"/>
            <a:chOff x="3983627" y="1676395"/>
            <a:chExt cx="1449538" cy="2881914"/>
          </a:xfrm>
        </p:grpSpPr>
        <p:sp>
          <p:nvSpPr>
            <p:cNvPr id="347" name="Google Shape;347;p25"/>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0" name="Google Shape;350;p25" descr="offset_comp_342327_edited.jpg"/>
          <p:cNvPicPr preferRelativeResize="0"/>
          <p:nvPr/>
        </p:nvPicPr>
        <p:blipFill rotWithShape="1">
          <a:blip r:embed="rId3">
            <a:alphaModFix/>
          </a:blip>
          <a:srcRect l="37035" t="24455" r="37029" b="24455"/>
          <a:stretch/>
        </p:blipFill>
        <p:spPr>
          <a:xfrm>
            <a:off x="3440380" y="1013900"/>
            <a:ext cx="2119500" cy="3619200"/>
          </a:xfrm>
          <a:prstGeom prst="round2SameRect">
            <a:avLst>
              <a:gd name="adj1" fmla="val 4129"/>
              <a:gd name="adj2" fmla="val 0"/>
            </a:avLst>
          </a:prstGeom>
          <a:noFill/>
          <a:ln>
            <a:noFill/>
          </a:ln>
        </p:spPr>
      </p:pic>
      <p:sp>
        <p:nvSpPr>
          <p:cNvPr id="351" name="Google Shape;351;p25"/>
          <p:cNvSpPr/>
          <p:nvPr/>
        </p:nvSpPr>
        <p:spPr>
          <a:xfrm flipH="1">
            <a:off x="3735442" y="1117572"/>
            <a:ext cx="1659300" cy="2765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C:\Users\Harshit\Downloads\WhatsApp Image 2021-05-07 at 10.51.49 PM.jpeg"/>
          <p:cNvPicPr>
            <a:picLocks noChangeAspect="1" noChangeArrowheads="1"/>
          </p:cNvPicPr>
          <p:nvPr/>
        </p:nvPicPr>
        <p:blipFill>
          <a:blip r:embed="rId4"/>
          <a:srcRect/>
          <a:stretch>
            <a:fillRect/>
          </a:stretch>
        </p:blipFill>
        <p:spPr bwMode="auto">
          <a:xfrm>
            <a:off x="3385109" y="367863"/>
            <a:ext cx="2400301" cy="4267200"/>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457200" lvl="0" indent="-355600">
              <a:buClr>
                <a:srgbClr val="FFFFFF"/>
              </a:buClr>
              <a:buSzPts val="2000"/>
              <a:buFont typeface="Arial"/>
              <a:buChar char="●"/>
            </a:pPr>
            <a:r>
              <a:rPr lang="en-US" sz="2400" b="1" dirty="0" smtClean="0">
                <a:solidFill>
                  <a:srgbClr val="FFFFFF"/>
                </a:solidFill>
              </a:rPr>
              <a:t> </a:t>
            </a:r>
            <a:r>
              <a:rPr lang="en-US" sz="2400" b="1" dirty="0" smtClean="0">
                <a:solidFill>
                  <a:srgbClr val="FFFFFF"/>
                </a:solidFill>
              </a:rPr>
              <a:t>List Screen </a:t>
            </a:r>
            <a:endParaRPr sz="1200" b="1">
              <a:solidFill>
                <a:srgbClr val="FFFFFF"/>
              </a:solidFill>
            </a:endParaRPr>
          </a:p>
        </p:txBody>
      </p:sp>
      <p:sp>
        <p:nvSpPr>
          <p:cNvPr id="358" name="Google Shape;358;p26"/>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p>
            <a:pPr lvl="0">
              <a:lnSpc>
                <a:spcPct val="115000"/>
              </a:lnSpc>
              <a:spcAft>
                <a:spcPts val="1600"/>
              </a:spcAft>
            </a:pPr>
            <a:r>
              <a:rPr lang="en-US" sz="1400" b="1" i="1" dirty="0" smtClean="0">
                <a:solidFill>
                  <a:srgbClr val="FFFFFF"/>
                </a:solidFill>
                <a:latin typeface="Lucida Fax" pitchFamily="18" charset="0"/>
              </a:rPr>
              <a:t>After login the application, the user can see the list screen. For the list screen, we use</a:t>
            </a:r>
            <a:br>
              <a:rPr lang="en-US" sz="1400" b="1" i="1" dirty="0" smtClean="0">
                <a:solidFill>
                  <a:srgbClr val="FFFFFF"/>
                </a:solidFill>
                <a:latin typeface="Lucida Fax" pitchFamily="18" charset="0"/>
              </a:rPr>
            </a:br>
            <a:r>
              <a:rPr lang="en-US" sz="1400" b="1" i="1" dirty="0" smtClean="0">
                <a:solidFill>
                  <a:srgbClr val="FFFFFF"/>
                </a:solidFill>
                <a:latin typeface="Lucida Fax" pitchFamily="18" charset="0"/>
              </a:rPr>
              <a:t>.xml files; activity_main.xml and ite_main.xml</a:t>
            </a:r>
            <a:r>
              <a:rPr lang="en-US" b="1" i="1" dirty="0" smtClean="0">
                <a:solidFill>
                  <a:srgbClr val="FFFFFF"/>
                </a:solidFill>
                <a:latin typeface="Lucida Fax" pitchFamily="18" charset="0"/>
              </a:rPr>
              <a:t>.</a:t>
            </a:r>
            <a:endParaRPr b="1" i="1">
              <a:solidFill>
                <a:srgbClr val="FFFFFF"/>
              </a:solidFill>
              <a:latin typeface="Lucida Fax" pitchFamily="18" charset="0"/>
            </a:endParaRPr>
          </a:p>
        </p:txBody>
      </p:sp>
      <p:sp>
        <p:nvSpPr>
          <p:cNvPr id="359" name="Google Shape;359;p26"/>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p>
            <a:pPr marL="0" lvl="0" indent="0">
              <a:spcAft>
                <a:spcPts val="1600"/>
              </a:spcAft>
              <a:buNone/>
            </a:pPr>
            <a:r>
              <a:rPr lang="en-US" sz="1000" dirty="0" smtClean="0"/>
              <a:t>In the first one we use Material type</a:t>
            </a:r>
          </a:p>
          <a:p>
            <a:pPr marL="0" lvl="0" indent="0">
              <a:spcAft>
                <a:spcPts val="1600"/>
              </a:spcAft>
              <a:buNone/>
            </a:pPr>
            <a:r>
              <a:rPr lang="en-US" sz="1000" dirty="0" smtClean="0"/>
              <a:t>toolbar , </a:t>
            </a:r>
            <a:r>
              <a:rPr lang="en-US" sz="1000" dirty="0" smtClean="0"/>
              <a:t>Recycler view </a:t>
            </a:r>
            <a:r>
              <a:rPr lang="en-US" sz="1000" dirty="0" smtClean="0"/>
              <a:t>and Swift refresh layout.</a:t>
            </a:r>
            <a:endParaRPr sz="1000"/>
          </a:p>
        </p:txBody>
      </p:sp>
      <p:sp>
        <p:nvSpPr>
          <p:cNvPr id="360" name="Google Shape;360;p26"/>
          <p:cNvSpPr/>
          <p:nvPr/>
        </p:nvSpPr>
        <p:spPr>
          <a:xfrm rot="5400000" flipH="1">
            <a:off x="5885954" y="1103724"/>
            <a:ext cx="2043600" cy="3405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C:\Users\Harshit\Downloads\WhatsApp Image 2021-05-07 at 10.34.59 PM.jpeg"/>
          <p:cNvPicPr>
            <a:picLocks noChangeAspect="1" noChangeArrowheads="1"/>
          </p:cNvPicPr>
          <p:nvPr/>
        </p:nvPicPr>
        <p:blipFill>
          <a:blip r:embed="rId3"/>
          <a:srcRect/>
          <a:stretch>
            <a:fillRect/>
          </a:stretch>
        </p:blipFill>
        <p:spPr bwMode="auto">
          <a:xfrm>
            <a:off x="5850648" y="472965"/>
            <a:ext cx="2515586" cy="4218590"/>
          </a:xfrm>
          <a:prstGeom prst="rect">
            <a:avLst/>
          </a:prstGeom>
          <a:noFill/>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499</TotalTime>
  <Words>461</Words>
  <PresentationFormat>On-screen Show (16:9)</PresentationFormat>
  <Paragraphs>68</Paragraphs>
  <Slides>15</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Average</vt:lpstr>
      <vt:lpstr>Montserrat</vt:lpstr>
      <vt:lpstr>Nunito</vt:lpstr>
      <vt:lpstr>Times New Roman</vt:lpstr>
      <vt:lpstr>Lato</vt:lpstr>
      <vt:lpstr>Lucida Fax</vt:lpstr>
      <vt:lpstr>Roboto</vt:lpstr>
      <vt:lpstr>Impact</vt:lpstr>
      <vt:lpstr>Focus</vt:lpstr>
      <vt:lpstr>TRAVELON  PRESENTATION</vt:lpstr>
      <vt:lpstr>Content</vt:lpstr>
      <vt:lpstr>Overview</vt:lpstr>
      <vt:lpstr>Understanding the problems</vt:lpstr>
      <vt:lpstr>Project objective</vt:lpstr>
      <vt:lpstr>Target audience</vt:lpstr>
      <vt:lpstr>Key Features</vt:lpstr>
      <vt:lpstr>●   Log In / Sign In – </vt:lpstr>
      <vt:lpstr> List Screen </vt:lpstr>
      <vt:lpstr>List screen also has the feature of swift refresh. Hence, by swiping from top to down, the user can refresh the list.</vt:lpstr>
      <vt:lpstr>Every blog in the list screen is followed by the detail screen. The blueprint of the detail screen is given below. In this detail screen, users will see the whole blog content.</vt:lpstr>
      <vt:lpstr>In the list screen there is a feature of sorting for user convenience. Users can sort the list according to the date of the blog release or by the title of the blogs. This will help the user to find the blog easily.</vt:lpstr>
      <vt:lpstr>We add another convenient feature for the users i.e. searching by alphabets. In the list screen users will find a search symbol at the top right corner of the screen.</vt:lpstr>
      <vt:lpstr>Project timeline</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TALKON  PRESENTATION</dc:title>
  <dc:creator>Harshit</dc:creator>
  <cp:lastModifiedBy>Harshit</cp:lastModifiedBy>
  <cp:revision>4</cp:revision>
  <dcterms:modified xsi:type="dcterms:W3CDTF">2021-05-08T10:08:36Z</dcterms:modified>
</cp:coreProperties>
</file>